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1" r:id="rId3"/>
    <p:sldId id="266" r:id="rId4"/>
    <p:sldId id="267" r:id="rId5"/>
    <p:sldId id="268" r:id="rId6"/>
    <p:sldId id="277" r:id="rId7"/>
    <p:sldId id="269" r:id="rId8"/>
    <p:sldId id="270" r:id="rId9"/>
    <p:sldId id="285" r:id="rId10"/>
    <p:sldId id="271" r:id="rId11"/>
    <p:sldId id="272" r:id="rId12"/>
    <p:sldId id="280" r:id="rId13"/>
    <p:sldId id="273" r:id="rId14"/>
    <p:sldId id="281" r:id="rId15"/>
    <p:sldId id="274" r:id="rId16"/>
    <p:sldId id="275" r:id="rId17"/>
    <p:sldId id="27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15620"/>
    <p:restoredTop sz="50538" autoAdjust="0"/>
  </p:normalViewPr>
  <p:slideViewPr>
    <p:cSldViewPr>
      <p:cViewPr varScale="1">
        <p:scale>
          <a:sx n="73" d="100"/>
          <a:sy n="73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FED16F-4BEB-4414-A3AD-ADE69DC75E48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6D4FB16-DE05-4D66-8617-D4DFC9172E25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Воздушные процедуры</a:t>
          </a:r>
          <a:endParaRPr lang="ru-RU" dirty="0">
            <a:solidFill>
              <a:schemeClr val="tx1"/>
            </a:solidFill>
          </a:endParaRPr>
        </a:p>
      </dgm:t>
    </dgm:pt>
    <dgm:pt modelId="{CADBD01D-8E33-4519-A776-BC5DEFABB6B2}" type="parTrans" cxnId="{FD1A76BD-9D51-4C0C-8E07-32D438DD5AFE}">
      <dgm:prSet/>
      <dgm:spPr/>
      <dgm:t>
        <a:bodyPr/>
        <a:lstStyle/>
        <a:p>
          <a:endParaRPr lang="ru-RU"/>
        </a:p>
      </dgm:t>
    </dgm:pt>
    <dgm:pt modelId="{86C7BF78-51C8-4868-AEE9-386E18A42E16}" type="sibTrans" cxnId="{FD1A76BD-9D51-4C0C-8E07-32D438DD5AFE}">
      <dgm:prSet/>
      <dgm:spPr/>
      <dgm:t>
        <a:bodyPr/>
        <a:lstStyle/>
        <a:p>
          <a:endParaRPr lang="ru-RU"/>
        </a:p>
      </dgm:t>
    </dgm:pt>
    <dgm:pt modelId="{3A809EF6-45F9-490E-9509-9DB60F8DCDB9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300" dirty="0"/>
        </a:p>
      </dgm:t>
    </dgm:pt>
    <dgm:pt modelId="{F5B04AF3-8185-4374-914C-0ABBC0FAA7E8}" type="parTrans" cxnId="{7E2A580C-4806-457D-AB12-6C076F22F404}">
      <dgm:prSet/>
      <dgm:spPr/>
      <dgm:t>
        <a:bodyPr/>
        <a:lstStyle/>
        <a:p>
          <a:endParaRPr lang="ru-RU"/>
        </a:p>
      </dgm:t>
    </dgm:pt>
    <dgm:pt modelId="{2BD15E38-C60F-458B-A866-1AC39F1213A7}" type="sibTrans" cxnId="{7E2A580C-4806-457D-AB12-6C076F22F404}">
      <dgm:prSet/>
      <dgm:spPr/>
      <dgm:t>
        <a:bodyPr/>
        <a:lstStyle/>
        <a:p>
          <a:endParaRPr lang="ru-RU"/>
        </a:p>
      </dgm:t>
    </dgm:pt>
    <dgm:pt modelId="{A3F27C13-13BB-4092-8221-9F92060B7290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300" dirty="0"/>
        </a:p>
      </dgm:t>
    </dgm:pt>
    <dgm:pt modelId="{57F4A199-C620-4D50-830E-CF6C98E5410B}" type="parTrans" cxnId="{C84E5B7C-F876-4544-A825-9BED3BBE97E3}">
      <dgm:prSet/>
      <dgm:spPr/>
      <dgm:t>
        <a:bodyPr/>
        <a:lstStyle/>
        <a:p>
          <a:endParaRPr lang="ru-RU"/>
        </a:p>
      </dgm:t>
    </dgm:pt>
    <dgm:pt modelId="{2BD954CC-55CA-483B-8CD9-B07398E8AE7B}" type="sibTrans" cxnId="{C84E5B7C-F876-4544-A825-9BED3BBE97E3}">
      <dgm:prSet/>
      <dgm:spPr/>
      <dgm:t>
        <a:bodyPr/>
        <a:lstStyle/>
        <a:p>
          <a:endParaRPr lang="ru-RU"/>
        </a:p>
      </dgm:t>
    </dgm:pt>
    <dgm:pt modelId="{E26AC034-09C8-47B5-8249-401E6A4BAFA8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ru-RU" dirty="0" smtClean="0">
              <a:solidFill>
                <a:schemeClr val="tx1"/>
              </a:solidFill>
            </a:rPr>
            <a:t>Водные процедуры</a:t>
          </a:r>
          <a:endParaRPr lang="ru-RU" dirty="0">
            <a:solidFill>
              <a:schemeClr val="tx1"/>
            </a:solidFill>
          </a:endParaRPr>
        </a:p>
      </dgm:t>
    </dgm:pt>
    <dgm:pt modelId="{C4EFDDA4-13B3-4913-AD23-38C207DAE67F}" type="parTrans" cxnId="{B858CC9E-58BD-4CAD-BA50-4DF2F1B2862F}">
      <dgm:prSet/>
      <dgm:spPr/>
      <dgm:t>
        <a:bodyPr/>
        <a:lstStyle/>
        <a:p>
          <a:endParaRPr lang="ru-RU"/>
        </a:p>
      </dgm:t>
    </dgm:pt>
    <dgm:pt modelId="{84BC80A8-5628-43B0-AAF1-89B06ED54849}" type="sibTrans" cxnId="{B858CC9E-58BD-4CAD-BA50-4DF2F1B2862F}">
      <dgm:prSet/>
      <dgm:spPr/>
      <dgm:t>
        <a:bodyPr/>
        <a:lstStyle/>
        <a:p>
          <a:endParaRPr lang="ru-RU"/>
        </a:p>
      </dgm:t>
    </dgm:pt>
    <dgm:pt modelId="{7A26AA1D-8AAD-4D8D-9CFB-5C5EED762AA5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dirty="0" smtClean="0"/>
            <a:t>обтирание</a:t>
          </a:r>
          <a:endParaRPr lang="ru-RU" sz="2400" dirty="0"/>
        </a:p>
      </dgm:t>
    </dgm:pt>
    <dgm:pt modelId="{2A16245A-5DC4-451B-87D9-4C350E46260A}" type="parTrans" cxnId="{165B48CF-5D32-4AB2-8BB4-82326082C809}">
      <dgm:prSet/>
      <dgm:spPr/>
      <dgm:t>
        <a:bodyPr/>
        <a:lstStyle/>
        <a:p>
          <a:endParaRPr lang="ru-RU"/>
        </a:p>
      </dgm:t>
    </dgm:pt>
    <dgm:pt modelId="{FBD56AAF-72A2-4A36-8CEF-C2BE6104DF3E}" type="sibTrans" cxnId="{165B48CF-5D32-4AB2-8BB4-82326082C809}">
      <dgm:prSet/>
      <dgm:spPr/>
      <dgm:t>
        <a:bodyPr/>
        <a:lstStyle/>
        <a:p>
          <a:endParaRPr lang="ru-RU"/>
        </a:p>
      </dgm:t>
    </dgm:pt>
    <dgm:pt modelId="{3A28F87A-94A6-44D3-B51D-36B343DABD6C}">
      <dgm:prSet phldrT="[Текст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Солнечные процедуры</a:t>
          </a:r>
          <a:endParaRPr lang="ru-RU" dirty="0">
            <a:solidFill>
              <a:schemeClr val="tx1"/>
            </a:solidFill>
          </a:endParaRPr>
        </a:p>
      </dgm:t>
    </dgm:pt>
    <dgm:pt modelId="{BF296C5A-4B44-482A-B17C-7BB410BC4786}" type="parTrans" cxnId="{5FDEA907-788E-4475-8DE8-D3C3A66E9BB1}">
      <dgm:prSet/>
      <dgm:spPr/>
      <dgm:t>
        <a:bodyPr/>
        <a:lstStyle/>
        <a:p>
          <a:endParaRPr lang="ru-RU"/>
        </a:p>
      </dgm:t>
    </dgm:pt>
    <dgm:pt modelId="{E3C7859A-86AB-4D78-A8E6-A98313B1F792}" type="sibTrans" cxnId="{5FDEA907-788E-4475-8DE8-D3C3A66E9BB1}">
      <dgm:prSet/>
      <dgm:spPr/>
      <dgm:t>
        <a:bodyPr/>
        <a:lstStyle/>
        <a:p>
          <a:endParaRPr lang="ru-RU"/>
        </a:p>
      </dgm:t>
    </dgm:pt>
    <dgm:pt modelId="{3FA38BB3-A062-4DBA-95EE-87D2DFF22D67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dirty="0" smtClean="0"/>
            <a:t>солнечные ванны</a:t>
          </a:r>
          <a:endParaRPr lang="ru-RU" sz="2400" dirty="0"/>
        </a:p>
      </dgm:t>
    </dgm:pt>
    <dgm:pt modelId="{F04176D0-256C-4C14-A119-4C6FBE03994C}" type="parTrans" cxnId="{87D136D4-8351-4E23-A39B-2C5FDE922CBD}">
      <dgm:prSet/>
      <dgm:spPr/>
      <dgm:t>
        <a:bodyPr/>
        <a:lstStyle/>
        <a:p>
          <a:endParaRPr lang="ru-RU"/>
        </a:p>
      </dgm:t>
    </dgm:pt>
    <dgm:pt modelId="{339DC982-D979-411E-B6D7-3D61CECE472E}" type="sibTrans" cxnId="{87D136D4-8351-4E23-A39B-2C5FDE922CBD}">
      <dgm:prSet/>
      <dgm:spPr/>
      <dgm:t>
        <a:bodyPr/>
        <a:lstStyle/>
        <a:p>
          <a:endParaRPr lang="ru-RU"/>
        </a:p>
      </dgm:t>
    </dgm:pt>
    <dgm:pt modelId="{617700A3-574D-4BF3-8CF7-0C9DE0887747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300" dirty="0"/>
        </a:p>
      </dgm:t>
    </dgm:pt>
    <dgm:pt modelId="{53CDC50D-A064-48A6-8FF2-7ADCCAA6EA73}" type="parTrans" cxnId="{61438773-1365-4019-B098-99373B73E736}">
      <dgm:prSet/>
      <dgm:spPr/>
      <dgm:t>
        <a:bodyPr/>
        <a:lstStyle/>
        <a:p>
          <a:endParaRPr lang="ru-RU"/>
        </a:p>
      </dgm:t>
    </dgm:pt>
    <dgm:pt modelId="{8DF2EAA2-C4DA-4ABE-917E-B97CC3B96163}" type="sibTrans" cxnId="{61438773-1365-4019-B098-99373B73E736}">
      <dgm:prSet/>
      <dgm:spPr/>
      <dgm:t>
        <a:bodyPr/>
        <a:lstStyle/>
        <a:p>
          <a:endParaRPr lang="ru-RU"/>
        </a:p>
      </dgm:t>
    </dgm:pt>
    <dgm:pt modelId="{F4A6F1C1-746E-4105-A612-52C8D044A0AF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/>
            <a:t>прогулка и игры на воздухе</a:t>
          </a:r>
          <a:endParaRPr lang="ru-RU" sz="2400" dirty="0"/>
        </a:p>
      </dgm:t>
    </dgm:pt>
    <dgm:pt modelId="{9D00E47C-374C-4110-9DC0-EA76D5E95D0F}" type="parTrans" cxnId="{AC7068AA-7F31-41A8-A263-9923D328AF0F}">
      <dgm:prSet/>
      <dgm:spPr/>
      <dgm:t>
        <a:bodyPr/>
        <a:lstStyle/>
        <a:p>
          <a:endParaRPr lang="ru-RU"/>
        </a:p>
      </dgm:t>
    </dgm:pt>
    <dgm:pt modelId="{E15D91AD-1437-46E3-9C1D-57F9FC6223BE}" type="sibTrans" cxnId="{AC7068AA-7F31-41A8-A263-9923D328AF0F}">
      <dgm:prSet/>
      <dgm:spPr/>
      <dgm:t>
        <a:bodyPr/>
        <a:lstStyle/>
        <a:p>
          <a:endParaRPr lang="ru-RU"/>
        </a:p>
      </dgm:t>
    </dgm:pt>
    <dgm:pt modelId="{8561B7E9-0C59-4C81-97FB-ABAABCA699A8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/>
            <a:t>дневной сон на воздухе</a:t>
          </a:r>
          <a:endParaRPr lang="ru-RU" sz="2400" dirty="0"/>
        </a:p>
      </dgm:t>
    </dgm:pt>
    <dgm:pt modelId="{12EBDD14-23F8-4391-8FB2-76B25E3F1077}" type="parTrans" cxnId="{C455F712-78F5-48DD-B0E5-742A52AD5C37}">
      <dgm:prSet/>
      <dgm:spPr/>
      <dgm:t>
        <a:bodyPr/>
        <a:lstStyle/>
        <a:p>
          <a:endParaRPr lang="ru-RU"/>
        </a:p>
      </dgm:t>
    </dgm:pt>
    <dgm:pt modelId="{2ECE7933-DB07-4C27-87E5-FB53396A1150}" type="sibTrans" cxnId="{C455F712-78F5-48DD-B0E5-742A52AD5C37}">
      <dgm:prSet/>
      <dgm:spPr/>
      <dgm:t>
        <a:bodyPr/>
        <a:lstStyle/>
        <a:p>
          <a:endParaRPr lang="ru-RU"/>
        </a:p>
      </dgm:t>
    </dgm:pt>
    <dgm:pt modelId="{D17346F0-A106-4708-AE4F-43CC6D86C992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/>
            <a:t>воздушные ванны</a:t>
          </a:r>
          <a:endParaRPr lang="ru-RU" sz="2400" dirty="0"/>
        </a:p>
      </dgm:t>
    </dgm:pt>
    <dgm:pt modelId="{791FB9A1-EE34-44A6-945B-ABE0A1DF3C9D}" type="parTrans" cxnId="{CF59FE48-3438-40BD-9ABD-10446588EDE4}">
      <dgm:prSet/>
      <dgm:spPr/>
      <dgm:t>
        <a:bodyPr/>
        <a:lstStyle/>
        <a:p>
          <a:endParaRPr lang="ru-RU"/>
        </a:p>
      </dgm:t>
    </dgm:pt>
    <dgm:pt modelId="{690C18A8-F8EF-47D1-B226-04678E91CBA6}" type="sibTrans" cxnId="{CF59FE48-3438-40BD-9ABD-10446588EDE4}">
      <dgm:prSet/>
      <dgm:spPr/>
      <dgm:t>
        <a:bodyPr/>
        <a:lstStyle/>
        <a:p>
          <a:endParaRPr lang="ru-RU"/>
        </a:p>
      </dgm:t>
    </dgm:pt>
    <dgm:pt modelId="{206A23AB-AF45-4DAF-AEB4-48DA5CAB98FB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dirty="0" smtClean="0"/>
            <a:t>обливание</a:t>
          </a:r>
          <a:endParaRPr lang="ru-RU" sz="2400" dirty="0"/>
        </a:p>
      </dgm:t>
    </dgm:pt>
    <dgm:pt modelId="{6AB578EA-258C-48FF-95F3-EAC40338B372}" type="parTrans" cxnId="{A18EF7E6-070B-4A5C-89F6-44572BDC6DC4}">
      <dgm:prSet/>
      <dgm:spPr/>
      <dgm:t>
        <a:bodyPr/>
        <a:lstStyle/>
        <a:p>
          <a:endParaRPr lang="ru-RU"/>
        </a:p>
      </dgm:t>
    </dgm:pt>
    <dgm:pt modelId="{123B8981-E434-4374-8BEB-14404E498C51}" type="sibTrans" cxnId="{A18EF7E6-070B-4A5C-89F6-44572BDC6DC4}">
      <dgm:prSet/>
      <dgm:spPr/>
      <dgm:t>
        <a:bodyPr/>
        <a:lstStyle/>
        <a:p>
          <a:endParaRPr lang="ru-RU"/>
        </a:p>
      </dgm:t>
    </dgm:pt>
    <dgm:pt modelId="{BF364466-6387-4798-ADA6-4E31CCE9E259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dirty="0" smtClean="0"/>
            <a:t>купание</a:t>
          </a:r>
        </a:p>
        <a:p>
          <a:endParaRPr lang="ru-RU" sz="1900" dirty="0"/>
        </a:p>
      </dgm:t>
    </dgm:pt>
    <dgm:pt modelId="{445173E8-D084-4B6D-BE91-C1EBCBAB8252}" type="parTrans" cxnId="{36127DE1-07BD-4E13-A11D-C612C2A2A580}">
      <dgm:prSet/>
      <dgm:spPr/>
      <dgm:t>
        <a:bodyPr/>
        <a:lstStyle/>
        <a:p>
          <a:endParaRPr lang="ru-RU"/>
        </a:p>
      </dgm:t>
    </dgm:pt>
    <dgm:pt modelId="{60911171-3987-4285-9347-34BA29E1767F}" type="sibTrans" cxnId="{36127DE1-07BD-4E13-A11D-C612C2A2A580}">
      <dgm:prSet/>
      <dgm:spPr/>
      <dgm:t>
        <a:bodyPr/>
        <a:lstStyle/>
        <a:p>
          <a:endParaRPr lang="ru-RU"/>
        </a:p>
      </dgm:t>
    </dgm:pt>
    <dgm:pt modelId="{E6E7BA1A-DBB4-4598-A3CC-BED2E0E494DB}" type="pres">
      <dgm:prSet presAssocID="{94FED16F-4BEB-4414-A3AD-ADE69DC75E4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486021-CEC2-4554-94D9-2B32AF9D5465}" type="pres">
      <dgm:prSet presAssocID="{06D4FB16-DE05-4D66-8617-D4DFC9172E25}" presName="linNode" presStyleCnt="0"/>
      <dgm:spPr/>
    </dgm:pt>
    <dgm:pt modelId="{DC92FF24-36B0-425C-9EED-DED02A1B6A15}" type="pres">
      <dgm:prSet presAssocID="{06D4FB16-DE05-4D66-8617-D4DFC9172E2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BADF4B-81FB-49E4-9F75-9791A5664ACE}" type="pres">
      <dgm:prSet presAssocID="{06D4FB16-DE05-4D66-8617-D4DFC9172E2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546164-B669-4C46-89A9-D0E85E457C22}" type="pres">
      <dgm:prSet presAssocID="{86C7BF78-51C8-4868-AEE9-386E18A42E16}" presName="sp" presStyleCnt="0"/>
      <dgm:spPr/>
    </dgm:pt>
    <dgm:pt modelId="{E227F4D8-8544-4CE8-B34A-1D532B73EDE7}" type="pres">
      <dgm:prSet presAssocID="{E26AC034-09C8-47B5-8249-401E6A4BAFA8}" presName="linNode" presStyleCnt="0"/>
      <dgm:spPr/>
    </dgm:pt>
    <dgm:pt modelId="{9AEC7E30-A692-4DF0-AD53-32B1B7F7A57B}" type="pres">
      <dgm:prSet presAssocID="{E26AC034-09C8-47B5-8249-401E6A4BAFA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30C067-CE52-4BB3-878B-5F6561BFDA83}" type="pres">
      <dgm:prSet presAssocID="{E26AC034-09C8-47B5-8249-401E6A4BAFA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46BE7D-55E9-458D-9053-AE5368A57AC7}" type="pres">
      <dgm:prSet presAssocID="{84BC80A8-5628-43B0-AAF1-89B06ED54849}" presName="sp" presStyleCnt="0"/>
      <dgm:spPr/>
    </dgm:pt>
    <dgm:pt modelId="{64D0B1F8-1A96-4F2B-8AAE-1E276C9B8FDD}" type="pres">
      <dgm:prSet presAssocID="{3A28F87A-94A6-44D3-B51D-36B343DABD6C}" presName="linNode" presStyleCnt="0"/>
      <dgm:spPr/>
    </dgm:pt>
    <dgm:pt modelId="{574F9813-FC48-4837-92AA-9F56ABEBFB01}" type="pres">
      <dgm:prSet presAssocID="{3A28F87A-94A6-44D3-B51D-36B343DABD6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35B16A-732F-4D18-8D52-2BED203A261F}" type="pres">
      <dgm:prSet presAssocID="{3A28F87A-94A6-44D3-B51D-36B343DABD6C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438773-1365-4019-B098-99373B73E736}" srcId="{06D4FB16-DE05-4D66-8617-D4DFC9172E25}" destId="{617700A3-574D-4BF3-8CF7-0C9DE0887747}" srcOrd="5" destOrd="0" parTransId="{53CDC50D-A064-48A6-8FF2-7ADCCAA6EA73}" sibTransId="{8DF2EAA2-C4DA-4ABE-917E-B97CC3B96163}"/>
    <dgm:cxn modelId="{A18EF7E6-070B-4A5C-89F6-44572BDC6DC4}" srcId="{E26AC034-09C8-47B5-8249-401E6A4BAFA8}" destId="{206A23AB-AF45-4DAF-AEB4-48DA5CAB98FB}" srcOrd="1" destOrd="0" parTransId="{6AB578EA-258C-48FF-95F3-EAC40338B372}" sibTransId="{123B8981-E434-4374-8BEB-14404E498C51}"/>
    <dgm:cxn modelId="{B858CC9E-58BD-4CAD-BA50-4DF2F1B2862F}" srcId="{94FED16F-4BEB-4414-A3AD-ADE69DC75E48}" destId="{E26AC034-09C8-47B5-8249-401E6A4BAFA8}" srcOrd="1" destOrd="0" parTransId="{C4EFDDA4-13B3-4913-AD23-38C207DAE67F}" sibTransId="{84BC80A8-5628-43B0-AAF1-89B06ED54849}"/>
    <dgm:cxn modelId="{2FA9A320-B07A-4565-B1BF-577D5A5934AD}" type="presOf" srcId="{06D4FB16-DE05-4D66-8617-D4DFC9172E25}" destId="{DC92FF24-36B0-425C-9EED-DED02A1B6A15}" srcOrd="0" destOrd="0" presId="urn:microsoft.com/office/officeart/2005/8/layout/vList5"/>
    <dgm:cxn modelId="{5992005D-35D6-4E35-A8F9-3B96ACF403EA}" type="presOf" srcId="{3A28F87A-94A6-44D3-B51D-36B343DABD6C}" destId="{574F9813-FC48-4837-92AA-9F56ABEBFB01}" srcOrd="0" destOrd="0" presId="urn:microsoft.com/office/officeart/2005/8/layout/vList5"/>
    <dgm:cxn modelId="{165B48CF-5D32-4AB2-8BB4-82326082C809}" srcId="{E26AC034-09C8-47B5-8249-401E6A4BAFA8}" destId="{7A26AA1D-8AAD-4D8D-9CFB-5C5EED762AA5}" srcOrd="0" destOrd="0" parTransId="{2A16245A-5DC4-451B-87D9-4C350E46260A}" sibTransId="{FBD56AAF-72A2-4A36-8CEF-C2BE6104DF3E}"/>
    <dgm:cxn modelId="{CEB411E7-3484-4F5E-A30F-DE7D1583CB4D}" type="presOf" srcId="{3FA38BB3-A062-4DBA-95EE-87D2DFF22D67}" destId="{E635B16A-732F-4D18-8D52-2BED203A261F}" srcOrd="0" destOrd="0" presId="urn:microsoft.com/office/officeart/2005/8/layout/vList5"/>
    <dgm:cxn modelId="{98BDC176-6DA5-466C-BD95-1AF967782201}" type="presOf" srcId="{D17346F0-A106-4708-AE4F-43CC6D86C992}" destId="{68BADF4B-81FB-49E4-9F75-9791A5664ACE}" srcOrd="0" destOrd="3" presId="urn:microsoft.com/office/officeart/2005/8/layout/vList5"/>
    <dgm:cxn modelId="{B248C184-142E-4493-8D0E-4CF55F48DCEC}" type="presOf" srcId="{3A809EF6-45F9-490E-9509-9DB60F8DCDB9}" destId="{68BADF4B-81FB-49E4-9F75-9791A5664ACE}" srcOrd="0" destOrd="0" presId="urn:microsoft.com/office/officeart/2005/8/layout/vList5"/>
    <dgm:cxn modelId="{7E2A580C-4806-457D-AB12-6C076F22F404}" srcId="{06D4FB16-DE05-4D66-8617-D4DFC9172E25}" destId="{3A809EF6-45F9-490E-9509-9DB60F8DCDB9}" srcOrd="0" destOrd="0" parTransId="{F5B04AF3-8185-4374-914C-0ABBC0FAA7E8}" sibTransId="{2BD15E38-C60F-458B-A866-1AC39F1213A7}"/>
    <dgm:cxn modelId="{A09FF79F-B034-489B-9B58-85C591F091CF}" type="presOf" srcId="{F4A6F1C1-746E-4105-A612-52C8D044A0AF}" destId="{68BADF4B-81FB-49E4-9F75-9791A5664ACE}" srcOrd="0" destOrd="1" presId="urn:microsoft.com/office/officeart/2005/8/layout/vList5"/>
    <dgm:cxn modelId="{D1CAA2BF-7C67-4359-B2E0-4F342A55E547}" type="presOf" srcId="{E26AC034-09C8-47B5-8249-401E6A4BAFA8}" destId="{9AEC7E30-A692-4DF0-AD53-32B1B7F7A57B}" srcOrd="0" destOrd="0" presId="urn:microsoft.com/office/officeart/2005/8/layout/vList5"/>
    <dgm:cxn modelId="{C455F712-78F5-48DD-B0E5-742A52AD5C37}" srcId="{06D4FB16-DE05-4D66-8617-D4DFC9172E25}" destId="{8561B7E9-0C59-4C81-97FB-ABAABCA699A8}" srcOrd="2" destOrd="0" parTransId="{12EBDD14-23F8-4391-8FB2-76B25E3F1077}" sibTransId="{2ECE7933-DB07-4C27-87E5-FB53396A1150}"/>
    <dgm:cxn modelId="{13829C79-D348-46B2-8BCE-9D9EAF97AE32}" type="presOf" srcId="{7A26AA1D-8AAD-4D8D-9CFB-5C5EED762AA5}" destId="{8430C067-CE52-4BB3-878B-5F6561BFDA83}" srcOrd="0" destOrd="0" presId="urn:microsoft.com/office/officeart/2005/8/layout/vList5"/>
    <dgm:cxn modelId="{C84E5B7C-F876-4544-A825-9BED3BBE97E3}" srcId="{06D4FB16-DE05-4D66-8617-D4DFC9172E25}" destId="{A3F27C13-13BB-4092-8221-9F92060B7290}" srcOrd="4" destOrd="0" parTransId="{57F4A199-C620-4D50-830E-CF6C98E5410B}" sibTransId="{2BD954CC-55CA-483B-8CD9-B07398E8AE7B}"/>
    <dgm:cxn modelId="{FD1A76BD-9D51-4C0C-8E07-32D438DD5AFE}" srcId="{94FED16F-4BEB-4414-A3AD-ADE69DC75E48}" destId="{06D4FB16-DE05-4D66-8617-D4DFC9172E25}" srcOrd="0" destOrd="0" parTransId="{CADBD01D-8E33-4519-A776-BC5DEFABB6B2}" sibTransId="{86C7BF78-51C8-4868-AEE9-386E18A42E16}"/>
    <dgm:cxn modelId="{CF59FE48-3438-40BD-9ABD-10446588EDE4}" srcId="{06D4FB16-DE05-4D66-8617-D4DFC9172E25}" destId="{D17346F0-A106-4708-AE4F-43CC6D86C992}" srcOrd="3" destOrd="0" parTransId="{791FB9A1-EE34-44A6-945B-ABE0A1DF3C9D}" sibTransId="{690C18A8-F8EF-47D1-B226-04678E91CBA6}"/>
    <dgm:cxn modelId="{1EAA75C1-3666-4DB4-84E5-AC1BE17D08F7}" type="presOf" srcId="{94FED16F-4BEB-4414-A3AD-ADE69DC75E48}" destId="{E6E7BA1A-DBB4-4598-A3CC-BED2E0E494DB}" srcOrd="0" destOrd="0" presId="urn:microsoft.com/office/officeart/2005/8/layout/vList5"/>
    <dgm:cxn modelId="{866B318E-04D3-449C-860F-2C2610A7C2B2}" type="presOf" srcId="{BF364466-6387-4798-ADA6-4E31CCE9E259}" destId="{8430C067-CE52-4BB3-878B-5F6561BFDA83}" srcOrd="0" destOrd="2" presId="urn:microsoft.com/office/officeart/2005/8/layout/vList5"/>
    <dgm:cxn modelId="{476E2BD6-712F-4A84-BACE-50F6AB5B5661}" type="presOf" srcId="{8561B7E9-0C59-4C81-97FB-ABAABCA699A8}" destId="{68BADF4B-81FB-49E4-9F75-9791A5664ACE}" srcOrd="0" destOrd="2" presId="urn:microsoft.com/office/officeart/2005/8/layout/vList5"/>
    <dgm:cxn modelId="{87D136D4-8351-4E23-A39B-2C5FDE922CBD}" srcId="{3A28F87A-94A6-44D3-B51D-36B343DABD6C}" destId="{3FA38BB3-A062-4DBA-95EE-87D2DFF22D67}" srcOrd="0" destOrd="0" parTransId="{F04176D0-256C-4C14-A119-4C6FBE03994C}" sibTransId="{339DC982-D979-411E-B6D7-3D61CECE472E}"/>
    <dgm:cxn modelId="{AC7068AA-7F31-41A8-A263-9923D328AF0F}" srcId="{06D4FB16-DE05-4D66-8617-D4DFC9172E25}" destId="{F4A6F1C1-746E-4105-A612-52C8D044A0AF}" srcOrd="1" destOrd="0" parTransId="{9D00E47C-374C-4110-9DC0-EA76D5E95D0F}" sibTransId="{E15D91AD-1437-46E3-9C1D-57F9FC6223BE}"/>
    <dgm:cxn modelId="{0F51CEAD-2233-465E-8EAD-190B6B0A8D88}" type="presOf" srcId="{617700A3-574D-4BF3-8CF7-0C9DE0887747}" destId="{68BADF4B-81FB-49E4-9F75-9791A5664ACE}" srcOrd="0" destOrd="5" presId="urn:microsoft.com/office/officeart/2005/8/layout/vList5"/>
    <dgm:cxn modelId="{5FDEA907-788E-4475-8DE8-D3C3A66E9BB1}" srcId="{94FED16F-4BEB-4414-A3AD-ADE69DC75E48}" destId="{3A28F87A-94A6-44D3-B51D-36B343DABD6C}" srcOrd="2" destOrd="0" parTransId="{BF296C5A-4B44-482A-B17C-7BB410BC4786}" sibTransId="{E3C7859A-86AB-4D78-A8E6-A98313B1F792}"/>
    <dgm:cxn modelId="{36127DE1-07BD-4E13-A11D-C612C2A2A580}" srcId="{E26AC034-09C8-47B5-8249-401E6A4BAFA8}" destId="{BF364466-6387-4798-ADA6-4E31CCE9E259}" srcOrd="2" destOrd="0" parTransId="{445173E8-D084-4B6D-BE91-C1EBCBAB8252}" sibTransId="{60911171-3987-4285-9347-34BA29E1767F}"/>
    <dgm:cxn modelId="{8F02C399-9049-49CB-8CD3-D1F56892433C}" type="presOf" srcId="{A3F27C13-13BB-4092-8221-9F92060B7290}" destId="{68BADF4B-81FB-49E4-9F75-9791A5664ACE}" srcOrd="0" destOrd="4" presId="urn:microsoft.com/office/officeart/2005/8/layout/vList5"/>
    <dgm:cxn modelId="{CE26A878-0F0B-496B-ADAC-6C9853434E17}" type="presOf" srcId="{206A23AB-AF45-4DAF-AEB4-48DA5CAB98FB}" destId="{8430C067-CE52-4BB3-878B-5F6561BFDA83}" srcOrd="0" destOrd="1" presId="urn:microsoft.com/office/officeart/2005/8/layout/vList5"/>
    <dgm:cxn modelId="{AD59284A-0B78-432B-BF2B-58F31E9062DF}" type="presParOf" srcId="{E6E7BA1A-DBB4-4598-A3CC-BED2E0E494DB}" destId="{19486021-CEC2-4554-94D9-2B32AF9D5465}" srcOrd="0" destOrd="0" presId="urn:microsoft.com/office/officeart/2005/8/layout/vList5"/>
    <dgm:cxn modelId="{151A791F-E112-484F-9C81-B749BA282A5B}" type="presParOf" srcId="{19486021-CEC2-4554-94D9-2B32AF9D5465}" destId="{DC92FF24-36B0-425C-9EED-DED02A1B6A15}" srcOrd="0" destOrd="0" presId="urn:microsoft.com/office/officeart/2005/8/layout/vList5"/>
    <dgm:cxn modelId="{5F78AE17-0BC4-474F-BF83-900EADBBCCBE}" type="presParOf" srcId="{19486021-CEC2-4554-94D9-2B32AF9D5465}" destId="{68BADF4B-81FB-49E4-9F75-9791A5664ACE}" srcOrd="1" destOrd="0" presId="urn:microsoft.com/office/officeart/2005/8/layout/vList5"/>
    <dgm:cxn modelId="{0FD1E5B4-7D1E-4D5A-AB33-956C2686202D}" type="presParOf" srcId="{E6E7BA1A-DBB4-4598-A3CC-BED2E0E494DB}" destId="{1C546164-B669-4C46-89A9-D0E85E457C22}" srcOrd="1" destOrd="0" presId="urn:microsoft.com/office/officeart/2005/8/layout/vList5"/>
    <dgm:cxn modelId="{2CE4FE19-22C6-4443-AE7C-3A7CEF8A8F46}" type="presParOf" srcId="{E6E7BA1A-DBB4-4598-A3CC-BED2E0E494DB}" destId="{E227F4D8-8544-4CE8-B34A-1D532B73EDE7}" srcOrd="2" destOrd="0" presId="urn:microsoft.com/office/officeart/2005/8/layout/vList5"/>
    <dgm:cxn modelId="{60B75262-4FE1-4473-A2FE-DF24C7E6A5C7}" type="presParOf" srcId="{E227F4D8-8544-4CE8-B34A-1D532B73EDE7}" destId="{9AEC7E30-A692-4DF0-AD53-32B1B7F7A57B}" srcOrd="0" destOrd="0" presId="urn:microsoft.com/office/officeart/2005/8/layout/vList5"/>
    <dgm:cxn modelId="{A8786332-0E0E-4C68-A615-A3537ADEAA72}" type="presParOf" srcId="{E227F4D8-8544-4CE8-B34A-1D532B73EDE7}" destId="{8430C067-CE52-4BB3-878B-5F6561BFDA83}" srcOrd="1" destOrd="0" presId="urn:microsoft.com/office/officeart/2005/8/layout/vList5"/>
    <dgm:cxn modelId="{AC455D52-4581-48B6-9FAA-012EFA4EBF1C}" type="presParOf" srcId="{E6E7BA1A-DBB4-4598-A3CC-BED2E0E494DB}" destId="{6346BE7D-55E9-458D-9053-AE5368A57AC7}" srcOrd="3" destOrd="0" presId="urn:microsoft.com/office/officeart/2005/8/layout/vList5"/>
    <dgm:cxn modelId="{92F1B676-B83A-4034-92F6-26810E4A424D}" type="presParOf" srcId="{E6E7BA1A-DBB4-4598-A3CC-BED2E0E494DB}" destId="{64D0B1F8-1A96-4F2B-8AAE-1E276C9B8FDD}" srcOrd="4" destOrd="0" presId="urn:microsoft.com/office/officeart/2005/8/layout/vList5"/>
    <dgm:cxn modelId="{546C5041-B62D-4734-BB52-1F123D31ED03}" type="presParOf" srcId="{64D0B1F8-1A96-4F2B-8AAE-1E276C9B8FDD}" destId="{574F9813-FC48-4837-92AA-9F56ABEBFB01}" srcOrd="0" destOrd="0" presId="urn:microsoft.com/office/officeart/2005/8/layout/vList5"/>
    <dgm:cxn modelId="{F1F01B7F-14BF-4C4D-A155-670BE4F6B78A}" type="presParOf" srcId="{64D0B1F8-1A96-4F2B-8AAE-1E276C9B8FDD}" destId="{E635B16A-732F-4D18-8D52-2BED203A261F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22C9B4E-C141-49AC-910E-54E4670F35AA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AEB8235-6878-49B6-830D-6909066C8F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22ABB1D-1993-4D01-8E25-A91CA17A2208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1E6EA02-B457-4F9C-AFC3-5CC4D59BB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E6EA02-B457-4F9C-AFC3-5CC4D59BBCA6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412CA-BE00-4A94-8843-5F78CA07399B}" type="datetimeFigureOut">
              <a:rPr lang="ru-RU" smtClean="0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9D86D-30DA-42BD-8956-5EE41B010B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28A3F-497A-442F-B93C-AE1870D248F3}" type="datetimeFigureOut">
              <a:rPr lang="ru-RU" smtClean="0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AC07C-0739-4FB0-BF5C-C5621808E9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8FE3C-1BDC-4BCE-AF03-9AA8567EB703}" type="datetimeFigureOut">
              <a:rPr lang="ru-RU" smtClean="0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7D7B7-9EE8-43CD-BE49-7B08ED1D55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DD2259F-003E-4CFA-8733-BC1862EE0C75}" type="datetimeFigureOut">
              <a:rPr lang="ru-RU" smtClean="0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070BBFE-11B6-4103-9F73-4282DDDD9C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B4FC4-C0AA-452C-9555-9112E6D796DF}" type="datetimeFigureOut">
              <a:rPr lang="ru-RU" smtClean="0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9B91B-F0B4-46DF-8CD5-4DC7CEA66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FD2DE-F1B5-42E2-98E1-5D91D6DF1E07}" type="datetimeFigureOut">
              <a:rPr lang="ru-RU" smtClean="0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52575-BE04-41CD-94EA-DDB3C31F5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B0959-0E7E-4613-8FC6-6BC6E44BFF77}" type="datetimeFigureOut">
              <a:rPr lang="ru-RU" smtClean="0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82C05-DC3F-46F0-A9C6-2EF3735ED8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152B5FB-D96A-46FF-B3A5-01FDE58507E0}" type="datetimeFigureOut">
              <a:rPr lang="ru-RU" smtClean="0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765FA16-7076-4716-A2D8-8295FB1A40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D8B94-AAB2-449D-81B2-8F0957B977D2}" type="datetimeFigureOut">
              <a:rPr lang="ru-RU" smtClean="0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2E513-5A5B-45AB-A0AB-08D6268552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433655F-C21C-4D1D-AD80-90BB19383D97}" type="datetimeFigureOut">
              <a:rPr lang="ru-RU" smtClean="0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E1104AB-952A-4712-B2F7-CC313AEC70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8CF83BA-36C4-4292-B680-BEC0C5FD9737}" type="datetimeFigureOut">
              <a:rPr lang="ru-RU" smtClean="0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AD6C1A3-A8ED-4F86-B68D-526781152A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50000">
              <a:schemeClr val="accent2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3B946C4-C502-4567-8F3F-5308686A6142}" type="datetimeFigureOut">
              <a:rPr lang="ru-RU" smtClean="0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4D07A65-EFC4-4FF9-A7B2-0ABA2112E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72" r:id="rId4"/>
    <p:sldLayoutId id="2147483773" r:id="rId5"/>
    <p:sldLayoutId id="2147483780" r:id="rId6"/>
    <p:sldLayoutId id="2147483774" r:id="rId7"/>
    <p:sldLayoutId id="2147483781" r:id="rId8"/>
    <p:sldLayoutId id="2147483782" r:id="rId9"/>
    <p:sldLayoutId id="2147483775" r:id="rId10"/>
    <p:sldLayoutId id="214748377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1" fontAlgn="base" hangingPunct="1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1" fontAlgn="base" hangingPunct="1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1" fontAlgn="base" hangingPunct="1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50" y="428625"/>
            <a:ext cx="8572500" cy="164305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tx1"/>
                </a:solidFill>
              </a:rPr>
              <a:t/>
            </a:r>
            <a:br>
              <a:rPr lang="ru-RU" sz="5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Закаливание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  <a:b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дошкольного возраста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4286256"/>
            <a:ext cx="3857651" cy="2214578"/>
          </a:xfrm>
        </p:spPr>
        <p:txBody>
          <a:bodyPr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</a:t>
            </a:r>
            <a:r>
              <a:rPr lang="ru-RU" sz="3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Бребан</a:t>
            </a:r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С.В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культуре(плавание)</a:t>
            </a:r>
            <a:endParaRPr lang="ru-RU" sz="3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00" name="Picture 8" descr="Картинки по зож - Лучшие парики здес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286124"/>
            <a:ext cx="3572717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467600" cy="64294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Закаливание водой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1357298"/>
            <a:ext cx="8429625" cy="528639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dirty="0" smtClean="0"/>
              <a:t>                                                  Закаливание водой – это   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dirty="0" smtClean="0"/>
              <a:t>                   </a:t>
            </a:r>
            <a:r>
              <a:rPr lang="ru-RU" dirty="0" smtClean="0"/>
              <a:t>                           </a:t>
            </a:r>
            <a:r>
              <a:rPr lang="ru-RU" dirty="0" smtClean="0"/>
              <a:t>очень полезная для 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dirty="0" smtClean="0"/>
              <a:t>                                                  организма человека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dirty="0" smtClean="0"/>
              <a:t>                                                  процедура. При водном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dirty="0" smtClean="0"/>
              <a:t>                                                 закаливании циркуляция крови в организме происходит интенсивней, принося органам и системам организма дополнительный кислород и питательные вещества. </a:t>
            </a:r>
          </a:p>
        </p:txBody>
      </p:sp>
      <p:pic>
        <p:nvPicPr>
          <p:cNvPr id="10242" name="Picture 2" descr="https://dou38.ru/ustilimsk15/images/stories/sport_razdel/21.04.16/image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3214710" cy="3037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2" y="714356"/>
            <a:ext cx="3143272" cy="725470"/>
          </a:xfr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Обтирание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51" y="357167"/>
            <a:ext cx="4500563" cy="6286543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Обтирание является самой нежной и щадящей из всех закаливающих процедур водой. Обтирание можно применять с самого раннего детского возраста. Ежедневные обтирания повышают иммунитет, способствуют выработке устойчивости организма к простудным заболеваниям.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Обтирания могут быть общими и частичными. Они могут выступать в качестве самостоятельной процедуры, а могут сочетаться с другими методами водных процедур, например с душами или обливаниями.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s://im0-tub-ru.yandex.net/i?id=e156a0ea52f485127b31f343e54ea61a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928802"/>
            <a:ext cx="4100781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25"/>
          </a:xfr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/>
                </a:solidFill>
              </a:rPr>
              <a:t>Обтирание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285750" y="1000125"/>
            <a:ext cx="8429625" cy="5643563"/>
          </a:xfrm>
        </p:spPr>
        <p:txBody>
          <a:bodyPr>
            <a:normAutofit fontScale="47500" lnSpcReduction="20000"/>
          </a:bodyPr>
          <a:lstStyle/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Tx/>
              <a:buFont typeface="Wingdings" pitchFamily="2" charset="2"/>
              <a:buChar char="q"/>
              <a:defRPr/>
            </a:pPr>
            <a:r>
              <a:rPr lang="ru-RU" sz="4200" dirty="0" smtClean="0"/>
              <a:t> 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Обтирание проводят полотенцем, губкой или просто рукой, смоченной водой. Обтирают сначала верхнюю половину тела (руки, шею, грудь, спину), насухо вытирают ее и растирают сухим полотенцем до красноты, а затем проделывают то же с нижней половиной тела (живот, поясница, нижние конечности). 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Tx/>
              <a:buFont typeface="Wingdings" pitchFamily="2" charset="2"/>
              <a:buChar char="q"/>
              <a:defRPr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Конечности растирают от пальцев к телу. Туловище растирают круговыми движениями по направлению к подмышечным и паховым впадинам. 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Tx/>
              <a:buFont typeface="Wingdings" pitchFamily="2" charset="2"/>
              <a:buChar char="q"/>
              <a:defRPr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Продолжительность процедуры не превышает 4-5 мин, включая растирание тела. 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Tx/>
              <a:buFont typeface="Wingdings" pitchFamily="2" charset="2"/>
              <a:buChar char="q"/>
              <a:defRPr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Для обтирания применяют вначале прохладную воду (20-24°С), а затем постепенно переходят к холодной (ниже 16°С).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Обливание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5750" y="1600200"/>
            <a:ext cx="4714875" cy="4572000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/>
              <a:t> Обливание более эффективная по 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/>
              <a:t>оказывающему влиянию 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/>
              <a:t>процедура, чем обтирание.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/>
              <a:t>Обливание может быть общим, то 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/>
              <a:t>есть всего тела и местным –                        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/>
              <a:t>обливание ног. 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/>
              <a:t>После процедуры  обливания 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/>
              <a:t>необходимо растереть тело 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/>
              <a:t>сухим полотенцем.</a:t>
            </a:r>
            <a:endParaRPr lang="ru-RU" b="1" dirty="0"/>
          </a:p>
        </p:txBody>
      </p:sp>
      <p:pic>
        <p:nvPicPr>
          <p:cNvPr id="6146" name="Picture 2" descr="https://static.wixstatic.com/media/1aa911_8af719e7a1a94f6a808e5ba36fd4665b.jpg/v1/fit/w_2500,h_1330,al_c/1aa911_8af719e7a1a94f6a808e5ba36fd466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928802"/>
            <a:ext cx="2621558" cy="3962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796925"/>
          </a:xfr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Общее обливание</a:t>
            </a:r>
            <a:r>
              <a:rPr lang="ru-RU" b="1" dirty="0" smtClean="0">
                <a:solidFill>
                  <a:schemeClr val="accent1"/>
                </a:solidFill>
              </a:rPr>
              <a:t> 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28676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1071563"/>
            <a:ext cx="8286750" cy="5402262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Надо начинать с более высокой температуры преимущественно летом, а в осенне-зимний период надо организовать так, чтобы вода охватывала возможно большую поверхность тела, спину, затем грудь и живот, затем правый и левый бок. После окончания – растереть полотенцем. </a:t>
            </a:r>
          </a:p>
          <a:p>
            <a:pPr>
              <a:buClr>
                <a:schemeClr val="tx1"/>
              </a:buCl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Время под струей 20-40 сек.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Душ действует сильнее,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чем простое обливание.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Вода из душа оказывает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массирующее действие,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ощущается как более теплая,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чем даже вода при обливании.</a:t>
            </a:r>
          </a:p>
        </p:txBody>
      </p:sp>
      <p:pic>
        <p:nvPicPr>
          <p:cNvPr id="4098" name="Picture 2" descr="https://mirmam.pro/userfiles/editor/large/1846_portrait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214686"/>
            <a:ext cx="3857652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Купание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699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58175" cy="4572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Купаться можно как в     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бассейне,  так и в открытых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водоемах. При этом на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организм воздействует не только температурный, но и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механический фактор воды, а при купании в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                                        открытом водоеме еще и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                                        солнце с воздухом. </a:t>
            </a:r>
          </a:p>
        </p:txBody>
      </p:sp>
      <p:pic>
        <p:nvPicPr>
          <p:cNvPr id="29700" name="Picture 7" descr="DataLife Engine Версия для печати Шорыгина Т.А. Беседы о здоровь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256"/>
            <a:ext cx="2786082" cy="235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9" descr="Обеспечение безопасности воспитанник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500042"/>
            <a:ext cx="2762240" cy="207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214290"/>
            <a:ext cx="4614866" cy="796908"/>
          </a:xfr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2">
                    <a:lumMod val="90000"/>
                  </a:schemeClr>
                </a:solidFill>
              </a:rPr>
              <a:t>Солнечные ванны</a:t>
            </a:r>
            <a:endParaRPr lang="ru-RU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214313" y="1143000"/>
            <a:ext cx="8501062" cy="5330825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Закаливание солнцем повышает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устойчивость нервной системы,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ускоряет обменные процессы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организма, повышает сопротивляемость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организма, улучшает кровообращение,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работу мышечной системы, имеет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тонизирующее воздействие почти на все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функции организма.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Ни в коем случае нельзя допускать ожогов, перегрева и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тепловых ударов. Неправильное закаливание солнцем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может привести к тяжелым заболеваниям. Закаливание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солнцем должно происходить постепенно и учитывать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возраст, состояние здоровья человека, климатические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условия и другие факторы.</a:t>
            </a:r>
            <a:endParaRPr lang="ru-RU" dirty="0"/>
          </a:p>
        </p:txBody>
      </p:sp>
      <p:pic>
        <p:nvPicPr>
          <p:cNvPr id="30724" name="Picture 4" descr="C:\Users\tanyv_000\Desktop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428735"/>
            <a:ext cx="2139947" cy="2522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1143000"/>
          </a:xfr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 приема солнечных ванн</a:t>
            </a:r>
            <a:endParaRPr lang="ru-RU" b="1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58175" cy="4873625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 smtClean="0"/>
              <a:t>Лучшее время для приема солнечных ванн – с 8 до 11 часов утра.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 smtClean="0"/>
              <a:t>Загорая, следует закрывать голову от солнца и надевать защитные очки.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 smtClean="0"/>
              <a:t>Первая солнечная ванна не должна превышать 5 минут. Ежедневно прибавляя по 5 минут, можно довести процедуру до 1,5 – 2 часа, но не больше.                       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 smtClean="0"/>
              <a:t>Продолжительность закаливания солнечными ваннами зависит от температуры, влажности и скорости движения воздуха.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85813"/>
            <a:ext cx="8229600" cy="5538787"/>
          </a:xfrm>
        </p:spPr>
        <p:txBody>
          <a:bodyPr anchor="ctr">
            <a:normAutofit/>
          </a:bodyPr>
          <a:lstStyle/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Здоровье </a:t>
            </a:r>
            <a:r>
              <a:rPr lang="ru-RU" sz="4000" b="1" dirty="0" smtClean="0"/>
              <a:t>– это не просто отсутствие болезней, это состояние полного физического, духовного и социального благополучия. 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800" dirty="0" smtClean="0"/>
              <a:t>(Всемирная Организация Здравоохранения)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ru-RU" sz="3200" b="1" dirty="0" smtClean="0">
                <a:solidFill>
                  <a:srgbClr val="009900"/>
                </a:solidFill>
              </a:rPr>
              <a:t>  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Закаливание</a:t>
            </a:r>
            <a:r>
              <a:rPr lang="ru-RU" sz="3200" dirty="0" smtClean="0"/>
              <a:t> </a:t>
            </a:r>
            <a:r>
              <a:rPr lang="ru-RU" sz="3200" b="1" dirty="0" smtClean="0"/>
              <a:t>– система  процедур способствующих повышению  сопротивляемости  организма неблагоприятным воздействиям внешней среды.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1143000"/>
          </a:xfrm>
        </p:spPr>
        <p:txBody>
          <a:bodyPr anchor="t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Основные факторы закаливания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363" name="Picture 2" descr="C:\Users\tanyv_000\Desktop\021_w508_h47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643063"/>
            <a:ext cx="22479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http://www.forchel.ru/uploads/posts/2012-02/1328203985_9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1785938"/>
            <a:ext cx="2214563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8" descr="http://n4.biz/image/image/image_gallery?img_id=4528151&amp;fileName=Okna-na-zakaz&amp;t=13801807628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0" y="3357563"/>
            <a:ext cx="2738438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WordArt 9"/>
          <p:cNvSpPr>
            <a:spLocks noChangeArrowheads="1" noChangeShapeType="1" noTextEdit="1"/>
          </p:cNvSpPr>
          <p:nvPr/>
        </p:nvSpPr>
        <p:spPr bwMode="auto">
          <a:xfrm>
            <a:off x="428625" y="4071938"/>
            <a:ext cx="7767638" cy="2143125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Солнце, воздух и вода – наши лучшие друзья! 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4357688" y="1500188"/>
            <a:ext cx="428625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8925413">
            <a:off x="5557838" y="1098550"/>
            <a:ext cx="428625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3112835">
            <a:off x="3071812" y="1000126"/>
            <a:ext cx="428625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175" cy="725487"/>
          </a:xfrm>
        </p:spPr>
        <p:txBody>
          <a:bodyPr anchor="t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Методы закаливания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sz="quarter" idx="1"/>
          </p:nvPr>
        </p:nvGraphicFramePr>
        <p:xfrm>
          <a:off x="457200" y="1000108"/>
          <a:ext cx="8258204" cy="5473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54032"/>
          </a:xfr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Прогулка на свежем воздухе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071563"/>
            <a:ext cx="8715436" cy="557214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Прогулка является мощным средством закаливания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организма. Ежедневная продолжительность прогулки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детей составляет не менее 4 – 4,5 часов. Прогулку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организуют 2 раза в день</a:t>
            </a:r>
            <a:r>
              <a:rPr lang="en-US" dirty="0" smtClean="0"/>
              <a:t> </a:t>
            </a:r>
            <a:r>
              <a:rPr lang="ru-RU" dirty="0" smtClean="0"/>
              <a:t>в любое время года</a:t>
            </a:r>
            <a:r>
              <a:rPr lang="en-US" dirty="0" smtClean="0"/>
              <a:t>.</a:t>
            </a:r>
            <a:endParaRPr lang="ru-RU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Пребывание </a:t>
            </a:r>
            <a:r>
              <a:rPr lang="ru-RU" dirty="0" smtClean="0"/>
              <a:t>на </a:t>
            </a:r>
            <a:r>
              <a:rPr lang="ru-RU" dirty="0" smtClean="0"/>
              <a:t>воздухе целесообразно сочетать с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                                              активными движениями: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                                              </a:t>
            </a:r>
            <a:r>
              <a:rPr lang="ru-RU" dirty="0" smtClean="0"/>
              <a:t>зимой – катанием на коньках,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                                              лыжах, а летом – игрой в мяч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                                              и другими подвижными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                                              играми.</a:t>
            </a:r>
            <a:endParaRPr lang="en-US" dirty="0" smtClean="0"/>
          </a:p>
        </p:txBody>
      </p:sp>
      <p:pic>
        <p:nvPicPr>
          <p:cNvPr id="15362" name="Picture 2" descr="https://img.freepik.com/free-vector/_124827-6.jpg?size=626&amp;ext=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429000"/>
            <a:ext cx="3523524" cy="3033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58175" cy="868346"/>
          </a:xfr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Воздушные ванны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071546"/>
            <a:ext cx="4714908" cy="54292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200" dirty="0" smtClean="0"/>
              <a:t>   </a:t>
            </a:r>
            <a:r>
              <a:rPr lang="ru-RU" sz="2800" spc="300" dirty="0" smtClean="0">
                <a:latin typeface="Times New Roman" pitchFamily="18" charset="0"/>
                <a:cs typeface="Times New Roman" pitchFamily="18" charset="0"/>
              </a:rPr>
              <a:t>Начинается </a:t>
            </a:r>
            <a:r>
              <a:rPr lang="ru-RU" sz="2800" spc="300" dirty="0" smtClean="0">
                <a:latin typeface="Times New Roman" pitchFamily="18" charset="0"/>
                <a:cs typeface="Times New Roman" pitchFamily="18" charset="0"/>
              </a:rPr>
              <a:t>с проветривания помещения, в результате которого температура воздуха в комнате должна снизиться более чем на 1°С. Помещение проветривают несколько раз в день в холодное время года и постоянно в теплое</a:t>
            </a:r>
            <a:r>
              <a:rPr lang="ru-RU" sz="3600" spc="300" dirty="0" smtClean="0"/>
              <a:t>.</a:t>
            </a:r>
            <a:endParaRPr lang="ru-RU" sz="3600" spc="300" dirty="0" smtClean="0"/>
          </a:p>
        </p:txBody>
      </p:sp>
      <p:pic>
        <p:nvPicPr>
          <p:cNvPr id="14338" name="Picture 2" descr="http://lib.convdocs.org/pars_docs/refs/280/279158/279158_html_m3b4b86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428868"/>
            <a:ext cx="3738041" cy="2895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ds33-romashka.ru/image/zaryadka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4572008"/>
            <a:ext cx="5214956" cy="203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175" cy="796925"/>
          </a:xfr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Воздушные ванны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312" y="1071563"/>
            <a:ext cx="8501092" cy="3143255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Сначала проводятся местные воздушные ванны, когда у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ребенка обнажены только руки и ноги (например, во время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утренней гимнастики). Позднее применяют общие  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воздушные ванны при обнажении всего тела ребенка.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Продолжительность воздушной ванны увеличивается 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постепенно</a:t>
            </a:r>
            <a:r>
              <a:rPr lang="ru-RU" dirty="0" smtClean="0"/>
              <a:t>, </a:t>
            </a:r>
            <a:r>
              <a:rPr lang="ru-RU" dirty="0" smtClean="0"/>
              <a:t>достигая 5-8 мин.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Ходьба босиком</a:t>
            </a:r>
            <a:r>
              <a:rPr lang="ru-RU" b="1" dirty="0" smtClean="0">
                <a:solidFill>
                  <a:schemeClr val="accent1"/>
                </a:solidFill>
              </a:rPr>
              <a:t/>
            </a:r>
            <a:br>
              <a:rPr lang="ru-RU" b="1" dirty="0" smtClean="0">
                <a:solidFill>
                  <a:schemeClr val="accent1"/>
                </a:solidFill>
              </a:rPr>
            </a:b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1000125"/>
            <a:ext cx="8429625" cy="5643563"/>
          </a:xfrm>
        </p:spPr>
        <p:txBody>
          <a:bodyPr/>
          <a:lstStyle/>
          <a:p>
            <a:pPr eaLnBrk="1" hangingPunct="1">
              <a:buNone/>
            </a:pPr>
            <a:r>
              <a:rPr lang="ru-RU" sz="2200" dirty="0" smtClean="0"/>
              <a:t>Ходьба босиком – это своеобразные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200" dirty="0" smtClean="0"/>
              <a:t>сеансы точечного массажа. Как и все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200" dirty="0" smtClean="0"/>
              <a:t>виды физической нагрузки или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200" dirty="0" smtClean="0"/>
              <a:t>тренировки, закаливание ходьбой босиком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200" dirty="0" smtClean="0"/>
              <a:t>должно быть постепенным и систематическим. Начинать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200" dirty="0" smtClean="0"/>
              <a:t>лучше всего с хождения в теплой комнате. Для занятий  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200" dirty="0" smtClean="0"/>
              <a:t>очень хорошо использовать специальные резиновые коврики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200" dirty="0" smtClean="0"/>
              <a:t>с шиповым рифлением.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200" dirty="0" smtClean="0"/>
              <a:t>                                   Зарядку в детском саду можно так же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200" dirty="0" smtClean="0"/>
              <a:t>                                   проводить с резиновыми ковриками.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200" dirty="0" smtClean="0"/>
              <a:t>                                   Используя этот коврик, можно перейти к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200" dirty="0" smtClean="0"/>
              <a:t>                                   бегу на месте и прыжкам. Повседневно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200" dirty="0" smtClean="0"/>
              <a:t>                                   массировать стопы.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21508" name="Picture 7" descr="feet in grass op 720x480 / VFL.Ru это, фотохостинг без регистрации, и быстрый хостинг изображений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14290"/>
            <a:ext cx="2805112" cy="2005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9" name="Picture 9" descr="Коврик массажный с камнями CF-802 145х40см - Магазин спортивных товаров и игруше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572008"/>
            <a:ext cx="2667000" cy="200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akalivanie_detey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zakalivanie_detey</Template>
  <TotalTime>38</TotalTime>
  <Words>616</Words>
  <PresentationFormat>Экран (4:3)</PresentationFormat>
  <Paragraphs>117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zakalivanie_detey</vt:lpstr>
      <vt:lpstr> Закаливание детей  дошкольного возраста</vt:lpstr>
      <vt:lpstr>Слайд 2</vt:lpstr>
      <vt:lpstr>Слайд 3</vt:lpstr>
      <vt:lpstr>Основные факторы закаливания</vt:lpstr>
      <vt:lpstr>Методы закаливания</vt:lpstr>
      <vt:lpstr>Прогулка на свежем воздухе</vt:lpstr>
      <vt:lpstr>Воздушные ванны</vt:lpstr>
      <vt:lpstr>Воздушные ванны</vt:lpstr>
      <vt:lpstr>Ходьба босиком </vt:lpstr>
      <vt:lpstr>Закаливание водой</vt:lpstr>
      <vt:lpstr>Обтирание</vt:lpstr>
      <vt:lpstr>Обтирание</vt:lpstr>
      <vt:lpstr>Обливание</vt:lpstr>
      <vt:lpstr>Общее обливание </vt:lpstr>
      <vt:lpstr>Купание </vt:lpstr>
      <vt:lpstr>Солнечные ванны</vt:lpstr>
      <vt:lpstr>Правила приема солнечных ванн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Закаливание детей  дошкольного возраста</dc:title>
  <dc:creator>Света</dc:creator>
  <cp:lastModifiedBy>Света</cp:lastModifiedBy>
  <cp:revision>1</cp:revision>
  <dcterms:created xsi:type="dcterms:W3CDTF">2020-04-05T10:48:37Z</dcterms:created>
  <dcterms:modified xsi:type="dcterms:W3CDTF">2020-04-05T11:26:44Z</dcterms:modified>
</cp:coreProperties>
</file>